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313" r:id="rId4"/>
    <p:sldId id="314" r:id="rId5"/>
    <p:sldId id="306" r:id="rId6"/>
    <p:sldId id="315" r:id="rId7"/>
    <p:sldId id="316" r:id="rId8"/>
    <p:sldId id="300" r:id="rId9"/>
    <p:sldId id="317" r:id="rId10"/>
    <p:sldId id="284" r:id="rId11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5FC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0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BBE3-8374-4A55-A1D8-ED1151F6B14B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9FDA-60AD-4943-A25B-94EF33877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60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189C-261D-4B21-84B1-75D4DB80C4D0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B5B5-069F-4C67-9E95-AA0957CCD4DC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DB4A-4FBA-4987-871A-87A655409811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7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C125B8EA-398F-488D-8690-5A6C38D2C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FB5-BE2E-44CA-9070-E87E6D19AE0B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9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6D7D-5349-4D7E-932F-95D5D9B34C4D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9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701-F7F8-43B6-9C15-F4EF148C432C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4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DDE-F248-49EF-9AE9-D31766DDCDD3}" type="datetime1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EA5A-3F40-47DF-BB51-CE83FEE40CCC}" type="datetime1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436-E6A9-4D44-813F-C6F5775CCAB5}" type="datetime1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82F9-FF8F-4B12-A4B4-F0DCA7F61805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4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4B5-BE60-411A-ADFE-015360C47FE8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DC07-5F9B-462C-AEBA-8982261E128F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8188" y="114300"/>
            <a:ext cx="5875451" cy="33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ru-RU" sz="30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Актуальные вопросы при проведении мероприятий по закрытию, открытию финансового года, составлению и представлению отчетности. Практический опыт, предложения по оптимизации.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6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419" y="3866006"/>
            <a:ext cx="8156898" cy="1107788"/>
          </a:xfrm>
          <a:prstGeom prst="rect">
            <a:avLst/>
          </a:prstGeom>
          <a:noFill/>
        </p:spPr>
        <p:txBody>
          <a:bodyPr wrap="square" lIns="91254" tIns="45617" rIns="91254" bIns="45617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Непутаева Н.В.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Начальник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отдела бюджетного учета </a:t>
            </a:r>
          </a:p>
          <a:p>
            <a:r>
              <a:rPr lang="ru-RU" sz="16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отчетности по операциям</a:t>
            </a:r>
          </a:p>
          <a:p>
            <a:r>
              <a:rPr lang="ru-RU" sz="16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бюджетов</a:t>
            </a:r>
            <a:r>
              <a:rPr lang="en-US" sz="16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– </a:t>
            </a:r>
            <a:r>
              <a:rPr lang="ru-RU" sz="16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главный бухгалтер </a:t>
            </a:r>
            <a:endParaRPr lang="ru-RU" sz="1600" b="0" kern="12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6210" y="1439501"/>
            <a:ext cx="6490533" cy="207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Спасибо за </a:t>
            </a:r>
            <a:r>
              <a:rPr lang="ru-RU" sz="3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внимание!</a:t>
            </a:r>
            <a:endParaRPr lang="ru-RU" sz="36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947" y="3847637"/>
            <a:ext cx="5116074" cy="661617"/>
          </a:xfrm>
          <a:prstGeom prst="rect">
            <a:avLst/>
          </a:prstGeom>
          <a:noFill/>
        </p:spPr>
        <p:txBody>
          <a:bodyPr wrap="square" lIns="45627" tIns="22809" rIns="45627" bIns="22809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 по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Республике Мордовия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2026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547731" y="1156167"/>
            <a:ext cx="4030351" cy="4987962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2" name="Picture 2" descr="C:\Documents and Settings\KurnosovaMS\Рабочий стол\Электронный-бюдж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27" y="1156166"/>
            <a:ext cx="2869375" cy="17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24"/>
          <p:cNvSpPr/>
          <p:nvPr/>
        </p:nvSpPr>
        <p:spPr>
          <a:xfrm>
            <a:off x="5048054" y="3797920"/>
            <a:ext cx="2174178" cy="180609"/>
          </a:xfrm>
          <a:prstGeom prst="roundRect">
            <a:avLst>
              <a:gd name="adj" fmla="val 19693"/>
            </a:avLst>
          </a:prstGeom>
          <a:gradFill>
            <a:gsLst>
              <a:gs pos="50000">
                <a:srgbClr val="D7E4BD">
                  <a:alpha val="30000"/>
                </a:srgbClr>
              </a:gs>
              <a:gs pos="0">
                <a:srgbClr val="B7DEE8">
                  <a:alpha val="30000"/>
                </a:srgbClr>
              </a:gs>
              <a:gs pos="100000">
                <a:srgbClr val="B9CDE5">
                  <a:alpha val="30000"/>
                </a:srgbClr>
              </a:gs>
            </a:gsLst>
            <a:lin ang="10800000" scaled="0"/>
          </a:gra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(Заголовки)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628801" y="1378709"/>
            <a:ext cx="4030351" cy="4340441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ППО АСФК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995" y="92574"/>
            <a:ext cx="8404491" cy="80559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Миграция данных аналитического </a:t>
            </a:r>
            <a:br>
              <a:rPr lang="ru-RU" sz="25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5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казначейского учета</a:t>
            </a:r>
            <a:endParaRPr lang="ru-RU" sz="25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765426"/>
            <a:chOff x="0" y="92574"/>
            <a:chExt cx="12192000" cy="676542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06314" y="6511541"/>
              <a:ext cx="2560320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11437F"/>
                  </a:solidFill>
                </a:rPr>
                <a:t>2026 год</a:t>
              </a:r>
              <a:endParaRPr lang="ru-RU" sz="1300" dirty="0">
                <a:solidFill>
                  <a:srgbClr val="11437F"/>
                </a:solidFill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2</a:t>
            </a:fld>
            <a:endParaRPr lang="ru-RU" dirty="0"/>
          </a:p>
        </p:txBody>
      </p:sp>
      <p:sp>
        <p:nvSpPr>
          <p:cNvPr id="51" name="TextBox 22"/>
          <p:cNvSpPr txBox="1"/>
          <p:nvPr/>
        </p:nvSpPr>
        <p:spPr>
          <a:xfrm>
            <a:off x="8697569" y="2944572"/>
            <a:ext cx="1821558" cy="2289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7">
              <a:lnSpc>
                <a:spcPts val="1500"/>
              </a:lnSpc>
              <a:spcAft>
                <a:spcPts val="1000"/>
              </a:spcAft>
            </a:pPr>
            <a:r>
              <a:rPr lang="ru-RU" sz="2500" b="1" dirty="0">
                <a:solidFill>
                  <a:srgbClr val="11437F"/>
                </a:solidFill>
                <a:cs typeface="Times New Roman" panose="02020603050405020304" pitchFamily="18" charset="0"/>
              </a:rPr>
              <a:t>ГИИС ЭБ</a:t>
            </a:r>
            <a:endParaRPr lang="en-US" sz="2500" b="1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Oval 43"/>
          <p:cNvSpPr>
            <a:spLocks noChangeArrowheads="1"/>
          </p:cNvSpPr>
          <p:nvPr/>
        </p:nvSpPr>
        <p:spPr bwMode="auto">
          <a:xfrm>
            <a:off x="5025749" y="3774323"/>
            <a:ext cx="202447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7" name="Oval 44"/>
          <p:cNvSpPr>
            <a:spLocks noChangeArrowheads="1"/>
          </p:cNvSpPr>
          <p:nvPr/>
        </p:nvSpPr>
        <p:spPr bwMode="auto">
          <a:xfrm>
            <a:off x="5360226" y="3774323"/>
            <a:ext cx="200686" cy="20420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8" name="Oval 45"/>
          <p:cNvSpPr>
            <a:spLocks noChangeArrowheads="1"/>
          </p:cNvSpPr>
          <p:nvPr/>
        </p:nvSpPr>
        <p:spPr bwMode="auto">
          <a:xfrm>
            <a:off x="5694704" y="3774323"/>
            <a:ext cx="202447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9" name="Oval 46"/>
          <p:cNvSpPr>
            <a:spLocks noChangeArrowheads="1"/>
          </p:cNvSpPr>
          <p:nvPr/>
        </p:nvSpPr>
        <p:spPr bwMode="auto">
          <a:xfrm>
            <a:off x="6029181" y="3774323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0" name="Oval 47"/>
          <p:cNvSpPr>
            <a:spLocks noChangeArrowheads="1"/>
          </p:cNvSpPr>
          <p:nvPr/>
        </p:nvSpPr>
        <p:spPr bwMode="auto">
          <a:xfrm>
            <a:off x="6361898" y="3774323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1" name="Oval 48"/>
          <p:cNvSpPr>
            <a:spLocks noChangeArrowheads="1"/>
          </p:cNvSpPr>
          <p:nvPr/>
        </p:nvSpPr>
        <p:spPr bwMode="auto">
          <a:xfrm>
            <a:off x="6698135" y="3774323"/>
            <a:ext cx="200686" cy="2042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2" name="Нашивка 7"/>
          <p:cNvSpPr/>
          <p:nvPr/>
        </p:nvSpPr>
        <p:spPr>
          <a:xfrm>
            <a:off x="6981661" y="3650148"/>
            <a:ext cx="376918" cy="453282"/>
          </a:xfrm>
          <a:prstGeom prst="chevr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03660" y="2600985"/>
            <a:ext cx="2784679" cy="5325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ctr" defTabSz="914127">
              <a:lnSpc>
                <a:spcPts val="1500"/>
              </a:lnSpc>
              <a:spcAft>
                <a:spcPts val="1000"/>
              </a:spcAft>
              <a:buFont typeface="Wingdings" panose="05000000000000000000" pitchFamily="2" charset="2"/>
              <a:buNone/>
              <a:defRPr sz="1200" b="1" i="1">
                <a:solidFill>
                  <a:srgbClr val="11437F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000" i="0" dirty="0" smtClean="0"/>
              <a:t>миграция </a:t>
            </a:r>
          </a:p>
          <a:p>
            <a:r>
              <a:rPr lang="en-US" sz="2000" i="0" dirty="0" smtClean="0"/>
              <a:t>14</a:t>
            </a:r>
            <a:r>
              <a:rPr lang="ru-RU" sz="2000" i="0" dirty="0" smtClean="0"/>
              <a:t>.</a:t>
            </a:r>
            <a:r>
              <a:rPr lang="en-US" sz="2000" i="0" dirty="0" smtClean="0"/>
              <a:t>07</a:t>
            </a:r>
            <a:r>
              <a:rPr lang="ru-RU" sz="2000" i="0" dirty="0" smtClean="0"/>
              <a:t>.202</a:t>
            </a:r>
            <a:r>
              <a:rPr lang="en-US" sz="2000" i="0" dirty="0" smtClean="0"/>
              <a:t>5</a:t>
            </a:r>
            <a:endParaRPr lang="ru-RU" sz="2000" i="0" dirty="0"/>
          </a:p>
        </p:txBody>
      </p:sp>
      <p:sp>
        <p:nvSpPr>
          <p:cNvPr id="54" name="TextBox 53"/>
          <p:cNvSpPr txBox="1"/>
          <p:nvPr/>
        </p:nvSpPr>
        <p:spPr>
          <a:xfrm>
            <a:off x="8248424" y="3317788"/>
            <a:ext cx="2784679" cy="1923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ru-RU"/>
            </a:defPPr>
            <a:lvl1pPr algn="ctr" defTabSz="914127">
              <a:lnSpc>
                <a:spcPts val="1500"/>
              </a:lnSpc>
              <a:spcAft>
                <a:spcPts val="1000"/>
              </a:spcAft>
              <a:buFont typeface="Wingdings" panose="05000000000000000000" pitchFamily="2" charset="2"/>
              <a:buNone/>
              <a:defRPr sz="1200" b="1" i="1">
                <a:solidFill>
                  <a:srgbClr val="11437F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000" i="0" dirty="0" smtClean="0"/>
              <a:t>с 1</a:t>
            </a:r>
            <a:r>
              <a:rPr lang="en-US" sz="2000" i="0" dirty="0" smtClean="0"/>
              <a:t>4</a:t>
            </a:r>
            <a:r>
              <a:rPr lang="ru-RU" sz="2000" i="0" dirty="0" smtClean="0"/>
              <a:t>.</a:t>
            </a:r>
            <a:r>
              <a:rPr lang="en-US" sz="2000" i="0" dirty="0" smtClean="0"/>
              <a:t>07</a:t>
            </a:r>
            <a:r>
              <a:rPr lang="ru-RU" sz="2000" i="0" dirty="0" smtClean="0"/>
              <a:t>.202</a:t>
            </a:r>
            <a:r>
              <a:rPr lang="en-US" sz="2000" i="0" dirty="0" smtClean="0"/>
              <a:t>5</a:t>
            </a:r>
            <a:endParaRPr lang="ru-RU" sz="20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1545" y="4565409"/>
            <a:ext cx="1709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миграция </a:t>
            </a:r>
          </a:p>
          <a:p>
            <a:pPr lvl="0"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09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08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.202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4"/>
          <a:stretch>
            <a:fillRect/>
          </a:stretch>
        </p:blipFill>
        <p:spPr>
          <a:xfrm>
            <a:off x="7997213" y="3650147"/>
            <a:ext cx="3131389" cy="1931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14889" y="5493323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09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08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.202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6832" r="31562" b="8594"/>
          <a:stretch/>
        </p:blipFill>
        <p:spPr bwMode="auto">
          <a:xfrm>
            <a:off x="552450" y="1017191"/>
            <a:ext cx="10814050" cy="51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40559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Регистры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казначейского учета по НПС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498665" y="1028699"/>
            <a:ext cx="10519398" cy="5132903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1583" y="6452083"/>
            <a:ext cx="2560320" cy="546513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11437F"/>
                </a:solidFill>
              </a:rPr>
              <a:t>2026 год</a:t>
            </a:r>
          </a:p>
          <a:p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3</a:t>
            </a:fld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876" y="3125630"/>
            <a:ext cx="10258897" cy="1199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987151" y="2426979"/>
            <a:ext cx="1938319" cy="360040"/>
          </a:xfrm>
          <a:prstGeom prst="wedgeRoundRectCallout">
            <a:avLst>
              <a:gd name="adj1" fmla="val 29668"/>
              <a:gd name="adj2" fmla="val 14896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Заключаются на 04130</a:t>
            </a:r>
            <a:endParaRPr lang="ru-RU" sz="10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4" t="16812" r="13827" b="17369"/>
          <a:stretch/>
        </p:blipFill>
        <p:spPr bwMode="auto">
          <a:xfrm>
            <a:off x="895350" y="1163205"/>
            <a:ext cx="10871200" cy="48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40559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104300" cy="6542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Бухгалтерская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справка в ЕБП Финансы   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607779" y="1074306"/>
            <a:ext cx="11219688" cy="4932794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5840" y="6475125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11437F"/>
                </a:solidFill>
              </a:rPr>
              <a:t>2026 год</a:t>
            </a:r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4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14000" y="4152676"/>
            <a:ext cx="1225550" cy="16385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7708900" y="3585152"/>
            <a:ext cx="1677698" cy="610659"/>
          </a:xfrm>
          <a:prstGeom prst="wedgeRoundRectCallout">
            <a:avLst>
              <a:gd name="adj1" fmla="val 75575"/>
              <a:gd name="adj2" fmla="val 4229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 аналитического признака раскрытия информации</a:t>
            </a:r>
            <a:endParaRPr lang="ru-RU" sz="10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899650" y="4152676"/>
            <a:ext cx="266693" cy="15115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9978425" y="2908829"/>
            <a:ext cx="1794471" cy="934509"/>
          </a:xfrm>
          <a:prstGeom prst="wedgeRoundRectCallout">
            <a:avLst>
              <a:gd name="adj1" fmla="val 9204"/>
              <a:gd name="adj2" fmla="val 8680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Сторнировалась сумма сложившегося остатка при открытии года и рассчитывалась в ручную сумма в разрезе кодов аналитических признаков</a:t>
            </a:r>
            <a:endParaRPr lang="ru-RU" sz="9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195811"/>
            <a:ext cx="26416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27115" r="64948" b="70379"/>
          <a:stretch/>
        </p:blipFill>
        <p:spPr bwMode="auto">
          <a:xfrm>
            <a:off x="3644900" y="2886075"/>
            <a:ext cx="3568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49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Предложения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оптимизации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33372" y="1317189"/>
            <a:ext cx="11325278" cy="4093987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3858" y="2339899"/>
            <a:ext cx="9344284" cy="23083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втоматизировать </a:t>
            </a:r>
            <a:r>
              <a:rPr lang="ru-RU" dirty="0"/>
              <a:t>повторное открытие года в ЕБП </a:t>
            </a:r>
            <a:r>
              <a:rPr lang="ru-RU" dirty="0" smtClean="0"/>
              <a:t>Финансы по </a:t>
            </a:r>
            <a:r>
              <a:rPr lang="ru-RU" dirty="0"/>
              <a:t>клиентам, которые вносили исправления в учётные данные прошлого года, вместо </a:t>
            </a:r>
            <a:r>
              <a:rPr lang="ru-RU" dirty="0" smtClean="0"/>
              <a:t>создания </a:t>
            </a:r>
            <a:r>
              <a:rPr lang="ru-RU" dirty="0"/>
              <a:t>бухгалтерских </a:t>
            </a:r>
            <a:r>
              <a:rPr lang="ru-RU" dirty="0" smtClean="0"/>
              <a:t>справок по корректировке остатков вручную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Дать право главному бухгалтеру ТОФК отменять утвержденные справки, созданные в ЕБП Финансы </a:t>
            </a:r>
          </a:p>
          <a:p>
            <a:r>
              <a:rPr lang="ru-RU" dirty="0"/>
              <a:t>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1074" y="6498166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11437F"/>
                </a:solidFill>
              </a:rPr>
              <a:t>2026 год</a:t>
            </a:r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3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49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Предложения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оптимизации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33372" y="1317189"/>
            <a:ext cx="11325278" cy="4093987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3858" y="2615945"/>
            <a:ext cx="9344284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Процедуру </a:t>
            </a:r>
            <a:r>
              <a:rPr lang="ru-RU" dirty="0"/>
              <a:t>закрытия года </a:t>
            </a:r>
            <a:r>
              <a:rPr lang="ru-RU" dirty="0" smtClean="0"/>
              <a:t>передать на </a:t>
            </a:r>
            <a:r>
              <a:rPr lang="ru-RU" dirty="0"/>
              <a:t>уровень территориальных </a:t>
            </a:r>
            <a:r>
              <a:rPr lang="ru-RU" dirty="0" smtClean="0"/>
              <a:t>органов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115851" y="6462259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11437F"/>
                </a:solidFill>
              </a:rPr>
              <a:t> 2026 год</a:t>
            </a:r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3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0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49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Предложения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оптимизации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33372" y="1317189"/>
            <a:ext cx="11325278" cy="4093987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608" y="2400867"/>
            <a:ext cx="9344284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Проводить </a:t>
            </a:r>
            <a:r>
              <a:rPr lang="ru-RU" dirty="0"/>
              <a:t>инициацию по ФБ не в первый рабочий день года, а в дате 1 января. 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974590" y="6498166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11437F"/>
                </a:solidFill>
              </a:rPr>
              <a:t>2026 год</a:t>
            </a:r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3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1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t="17971" r="11062" b="36090"/>
          <a:stretch/>
        </p:blipFill>
        <p:spPr bwMode="auto">
          <a:xfrm>
            <a:off x="405443" y="889656"/>
            <a:ext cx="11380156" cy="28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137713" cy="6542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Отчет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ф.0503158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074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>
                <a:solidFill>
                  <a:srgbClr val="11437F"/>
                </a:solidFill>
              </a:rPr>
              <a:t> </a:t>
            </a:r>
            <a:r>
              <a:rPr lang="ru-RU" sz="1300" dirty="0" smtClean="0">
                <a:solidFill>
                  <a:srgbClr val="11437F"/>
                </a:solidFill>
              </a:rPr>
              <a:t>2026 год</a:t>
            </a:r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8</a:t>
            </a:fld>
            <a:endParaRPr lang="ru-RU" dirty="0"/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38240" y="3968151"/>
            <a:ext cx="11523164" cy="2423283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497683" y="2769080"/>
            <a:ext cx="621102" cy="2329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889656"/>
            <a:ext cx="11523164" cy="2880088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6667" r="33056" b="58456"/>
          <a:stretch/>
        </p:blipFill>
        <p:spPr bwMode="auto">
          <a:xfrm>
            <a:off x="470778" y="4063042"/>
            <a:ext cx="11314821" cy="21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19" y="5377642"/>
            <a:ext cx="93727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16779" r="3413" b="50575"/>
          <a:stretch/>
        </p:blipFill>
        <p:spPr bwMode="auto">
          <a:xfrm>
            <a:off x="479819" y="1211207"/>
            <a:ext cx="1138158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92574"/>
            <a:ext cx="12192000" cy="6354843"/>
            <a:chOff x="0" y="92574"/>
            <a:chExt cx="12192000" cy="63548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РЕСПУБЛИКЕ МОРДОВИЯ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647886" y="235368"/>
            <a:ext cx="10515600" cy="6542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Протокол </a:t>
            </a:r>
            <a:r>
              <a:rPr lang="ru-RU" sz="2800" b="1" dirty="0" smtClean="0">
                <a:solidFill>
                  <a:srgbClr val="1143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отчету ф.0503158</a:t>
            </a:r>
            <a:endParaRPr lang="ru-RU" sz="2800" b="1" dirty="0">
              <a:solidFill>
                <a:srgbClr val="11437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074" y="6498167"/>
            <a:ext cx="2560320" cy="346459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pPr algn="ctr"/>
            <a:r>
              <a:rPr lang="ru-RU" sz="1300" dirty="0">
                <a:solidFill>
                  <a:srgbClr val="11437F"/>
                </a:solidFill>
              </a:rPr>
              <a:t> </a:t>
            </a:r>
            <a:r>
              <a:rPr lang="ru-RU" sz="1300" dirty="0" smtClean="0">
                <a:solidFill>
                  <a:srgbClr val="11437F"/>
                </a:solidFill>
              </a:rPr>
              <a:t>2026 год</a:t>
            </a:r>
            <a:endParaRPr lang="ru-RU" sz="1300" dirty="0">
              <a:solidFill>
                <a:srgbClr val="11437F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795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9</a:t>
            </a:fld>
            <a:endParaRPr lang="ru-RU" dirty="0"/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38240" y="3687205"/>
            <a:ext cx="11523164" cy="2704231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928101" y="3086100"/>
            <a:ext cx="2857500" cy="393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329200" y="1001945"/>
            <a:ext cx="11523164" cy="2547706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Google Shape;530;p38"/>
          <p:cNvSpPr/>
          <p:nvPr/>
        </p:nvSpPr>
        <p:spPr>
          <a:xfrm>
            <a:off x="1697445" y="4193407"/>
            <a:ext cx="1141005" cy="1263650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700" y="42910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Так как данные </a:t>
            </a:r>
            <a:r>
              <a:rPr lang="ru-RU" dirty="0"/>
              <a:t>аналитического казначейского учета в разрезе показателей на казначейских и л/с клиентов группируются только в отчете, ошибки поступлений и выбытий обнаруживаются в протоколе </a:t>
            </a:r>
            <a:r>
              <a:rPr lang="ru-RU" dirty="0" smtClean="0"/>
              <a:t>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286</Words>
  <Application>Microsoft Office PowerPoint</Application>
  <PresentationFormat>Произвольный</PresentationFormat>
  <Paragraphs>62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Миграция данных аналитического  и казначейского учета</vt:lpstr>
      <vt:lpstr>            Регистры казначейского учета по НПС</vt:lpstr>
      <vt:lpstr>                       Бухгалтерская справка в ЕБП Финансы   </vt:lpstr>
      <vt:lpstr>                              Предложения по оптимизации</vt:lpstr>
      <vt:lpstr>                                Предложения по оптимизации</vt:lpstr>
      <vt:lpstr>                                Предложения по оптимизации</vt:lpstr>
      <vt:lpstr>                                                          Отчет ф.0503158</vt:lpstr>
      <vt:lpstr>                                   Протокол к отчету ф.0503158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Дудуева Виктория Александровна</dc:creator>
  <cp:lastModifiedBy>Родькина Инга Вячеславовна</cp:lastModifiedBy>
  <cp:revision>158</cp:revision>
  <cp:lastPrinted>2024-02-12T14:26:57Z</cp:lastPrinted>
  <dcterms:created xsi:type="dcterms:W3CDTF">2024-02-12T05:58:43Z</dcterms:created>
  <dcterms:modified xsi:type="dcterms:W3CDTF">2026-03-26T12:02:10Z</dcterms:modified>
</cp:coreProperties>
</file>